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9" r:id="rId1"/>
  </p:sldMasterIdLst>
  <p:notesMasterIdLst>
    <p:notesMasterId r:id="rId27"/>
  </p:notesMasterIdLst>
  <p:sldIdLst>
    <p:sldId id="256" r:id="rId2"/>
    <p:sldId id="257" r:id="rId3"/>
    <p:sldId id="473" r:id="rId4"/>
    <p:sldId id="478" r:id="rId5"/>
    <p:sldId id="482" r:id="rId6"/>
    <p:sldId id="537" r:id="rId7"/>
    <p:sldId id="524" r:id="rId8"/>
    <p:sldId id="481" r:id="rId9"/>
    <p:sldId id="525" r:id="rId10"/>
    <p:sldId id="526" r:id="rId11"/>
    <p:sldId id="486" r:id="rId12"/>
    <p:sldId id="515" r:id="rId13"/>
    <p:sldId id="534" r:id="rId14"/>
    <p:sldId id="530" r:id="rId15"/>
    <p:sldId id="535" r:id="rId16"/>
    <p:sldId id="521" r:id="rId17"/>
    <p:sldId id="528" r:id="rId18"/>
    <p:sldId id="531" r:id="rId19"/>
    <p:sldId id="522" r:id="rId20"/>
    <p:sldId id="533" r:id="rId21"/>
    <p:sldId id="532" r:id="rId22"/>
    <p:sldId id="517" r:id="rId23"/>
    <p:sldId id="518" r:id="rId24"/>
    <p:sldId id="519" r:id="rId25"/>
    <p:sldId id="446" r:id="rId26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6">
          <p15:clr>
            <a:srgbClr val="A4A3A4"/>
          </p15:clr>
        </p15:guide>
        <p15:guide id="2" pos="2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6600"/>
    <a:srgbClr val="3399FF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084" autoAdjust="0"/>
  </p:normalViewPr>
  <p:slideViewPr>
    <p:cSldViewPr>
      <p:cViewPr varScale="1">
        <p:scale>
          <a:sx n="112" d="100"/>
          <a:sy n="112" d="100"/>
        </p:scale>
        <p:origin x="864" y="96"/>
      </p:cViewPr>
      <p:guideLst>
        <p:guide orient="horz" pos="1616"/>
        <p:guide pos="2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7FC171-92E4-4BCB-A93D-F12D7F36229F}" type="datetimeFigureOut">
              <a:rPr lang="ko-KR" altLang="en-US" smtClean="0"/>
              <a:t>2016-09-01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5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5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60C6D3-42C2-4BEE-A325-CC9453E2E5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89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214554"/>
            <a:ext cx="7772400" cy="1470025"/>
          </a:xfrm>
        </p:spPr>
        <p:txBody>
          <a:bodyPr anchor="ctr">
            <a:normAutofit/>
          </a:bodyPr>
          <a:lstStyle>
            <a:lvl1pPr algn="ctr">
              <a:defRPr sz="480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HY견고딕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4000504"/>
            <a:ext cx="6400800" cy="1638296"/>
          </a:xfrm>
        </p:spPr>
        <p:txBody>
          <a:bodyPr>
            <a:normAutofit/>
          </a:bodyPr>
          <a:lstStyle>
            <a:lvl1pPr marL="0" indent="0" algn="r">
              <a:buNone/>
              <a:defRPr sz="2000" b="0" i="0">
                <a:solidFill>
                  <a:schemeClr val="tx1"/>
                </a:solidFill>
                <a:latin typeface="Arial" pitchFamily="34" charset="0"/>
                <a:ea typeface="HY중고딕" pitchFamily="18" charset="-127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391B9-4FBD-4709-8429-950785178E4C}" type="datetime1">
              <a:rPr lang="ko-KR" altLang="en-US" smtClean="0"/>
              <a:t>2016-09-01</a:t>
            </a:fld>
            <a:endParaRPr lang="ko-KR" altLang="en-US" dirty="0"/>
          </a:p>
        </p:txBody>
      </p:sp>
      <p:pic>
        <p:nvPicPr>
          <p:cNvPr id="14" name="그림 13" descr="UbiNeS full logo.png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999" t="27075" r="10001" b="5227"/>
          <a:stretch>
            <a:fillRect/>
          </a:stretch>
        </p:blipFill>
        <p:spPr>
          <a:xfrm>
            <a:off x="285720" y="214290"/>
            <a:ext cx="4572032" cy="357190"/>
          </a:xfrm>
          <a:prstGeom prst="rect">
            <a:avLst/>
          </a:prstGeom>
        </p:spPr>
      </p:pic>
      <p:sp>
        <p:nvSpPr>
          <p:cNvPr id="11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43306" y="6572272"/>
            <a:ext cx="1714512" cy="2143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ko-KR" altLang="en-US" dirty="0"/>
          </a:p>
        </p:txBody>
      </p:sp>
      <p:pic>
        <p:nvPicPr>
          <p:cNvPr id="9" name="그림 8" descr="Ajou Logo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7119747" y="6072206"/>
            <a:ext cx="2024285" cy="785818"/>
          </a:xfrm>
          <a:prstGeom prst="rect">
            <a:avLst/>
          </a:prstGeom>
        </p:spPr>
      </p:pic>
      <p:pic>
        <p:nvPicPr>
          <p:cNvPr id="10" name="그림 9" descr="UbiNeS logo-4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214281" y="6143644"/>
            <a:ext cx="1071571" cy="289614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 with Logos">
    <p:bg>
      <p:bgPr>
        <a:blipFill dpi="0"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Ajou 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19747" y="6072206"/>
            <a:ext cx="2024285" cy="785818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03AD2-E26D-4A33-8719-05CDBE024023}" type="datetime1">
              <a:rPr lang="ko-KR" altLang="en-US" smtClean="0"/>
              <a:t>2016-09-01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43966" y="6572272"/>
            <a:ext cx="500066" cy="2143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553972-61F4-4EDE-BEE9-8CB353D0C7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8" name="그림 7" descr="UbiNeS full logo.png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999" t="27075" r="10001" b="5227"/>
          <a:stretch>
            <a:fillRect/>
          </a:stretch>
        </p:blipFill>
        <p:spPr>
          <a:xfrm>
            <a:off x="285720" y="214290"/>
            <a:ext cx="4572032" cy="357190"/>
          </a:xfrm>
          <a:prstGeom prst="rect">
            <a:avLst/>
          </a:prstGeom>
        </p:spPr>
      </p:pic>
      <p:pic>
        <p:nvPicPr>
          <p:cNvPr id="7" name="그림 6" descr="UbiNeS logo-4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214281" y="6143644"/>
            <a:ext cx="1071571" cy="2896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bg>
      <p:bgPr>
        <a:blipFill dpi="0"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Ajou 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19747" y="6072206"/>
            <a:ext cx="2024285" cy="785818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DED00-79E9-4A7C-AC94-49242A7F89C4}" type="datetime1">
              <a:rPr lang="ko-KR" altLang="en-US" smtClean="0"/>
              <a:t>2016-09-01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43966" y="6572272"/>
            <a:ext cx="500066" cy="2143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553972-61F4-4EDE-BEE9-8CB353D0C7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그림 6" descr="UbiNeS logo-4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14281" y="6143644"/>
            <a:ext cx="1071571" cy="2896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DD21-A0BD-4AD8-A2FB-529BEDE11F68}" type="datetime1">
              <a:rPr lang="ko-KR" altLang="en-US" smtClean="0"/>
              <a:t>2016-09-01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3972-61F4-4EDE-BEE9-8CB353D0C7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5720" y="273050"/>
            <a:ext cx="317979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283230" cy="6227784"/>
          </a:xfrm>
        </p:spPr>
        <p:txBody>
          <a:bodyPr/>
          <a:lstStyle>
            <a:lvl1pPr latinLnBrk="0">
              <a:defRPr sz="3200"/>
            </a:lvl1pPr>
            <a:lvl2pPr latinLnBrk="0">
              <a:defRPr sz="2800"/>
            </a:lvl2pPr>
            <a:lvl3pPr latinLnBrk="0">
              <a:defRPr sz="2400"/>
            </a:lvl3pPr>
            <a:lvl4pPr latinLnBrk="0">
              <a:defRPr sz="2000"/>
            </a:lvl4pPr>
            <a:lvl5pPr latinLnBrk="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85720" y="1435100"/>
            <a:ext cx="3179793" cy="506573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F64AB-B6E0-4A16-A9FC-3FC6DFE2CC13}" type="datetime1">
              <a:rPr lang="ko-KR" altLang="en-US" smtClean="0"/>
              <a:t>2016-09-01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3972-61F4-4EDE-BEE9-8CB353D0C7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1538" y="4800600"/>
            <a:ext cx="6929486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071538" y="428604"/>
            <a:ext cx="6929486" cy="429897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 smtClean="0"/>
              <a:t>그림을 추가하려면 아이콘을 클릭하십시오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71538" y="5367338"/>
            <a:ext cx="6929486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0413D-78E5-4449-A7C0-54B474014E5D}" type="datetime1">
              <a:rPr lang="ko-KR" altLang="en-US" smtClean="0"/>
              <a:t>2016-09-01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3972-61F4-4EDE-BEE9-8CB353D0C7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343B6-1678-49D0-A189-23A5EBD22C17}" type="datetime1">
              <a:rPr lang="ko-KR" altLang="en-US" smtClean="0"/>
              <a:t>2016-09-01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3972-61F4-4EDE-BEE9-8CB353D0C7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0" y="1000108"/>
            <a:ext cx="9144000" cy="7143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929586" y="214290"/>
            <a:ext cx="928694" cy="62865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285720" y="214290"/>
            <a:ext cx="7500990" cy="6286544"/>
          </a:xfrm>
        </p:spPr>
        <p:txBody>
          <a:bodyPr vert="eaVert"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DD467-C8C6-4F8B-A0CB-1F47A93C1655}" type="datetime1">
              <a:rPr lang="ko-KR" altLang="en-US" smtClean="0"/>
              <a:t>2016-09-01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3972-61F4-4EDE-BEE9-8CB353D0C7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bg>
      <p:bgPr>
        <a:blipFill dpi="0"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Ajou 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19747" y="6072206"/>
            <a:ext cx="2024285" cy="785818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4429143"/>
            <a:ext cx="7772400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1DA0A-D283-43DF-8752-4CA007BF423F}" type="datetime1">
              <a:rPr lang="ko-KR" altLang="en-US" smtClean="0"/>
              <a:t>2016-09-01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572528" y="6572272"/>
            <a:ext cx="571472" cy="2143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553972-61F4-4EDE-BEE9-8CB353D0C7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714348" y="2786058"/>
            <a:ext cx="7772400" cy="1470025"/>
          </a:xfrm>
        </p:spPr>
        <p:txBody>
          <a:bodyPr anchor="t">
            <a:normAutofit/>
          </a:bodyPr>
          <a:lstStyle>
            <a:lvl1pPr algn="l">
              <a:defRPr sz="400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HY견고딕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pic>
        <p:nvPicPr>
          <p:cNvPr id="10" name="그림 9" descr="UbiNeS full logo.png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999" t="27075" r="10001" b="5227"/>
          <a:stretch>
            <a:fillRect/>
          </a:stretch>
        </p:blipFill>
        <p:spPr>
          <a:xfrm>
            <a:off x="285720" y="214290"/>
            <a:ext cx="4572032" cy="357190"/>
          </a:xfrm>
          <a:prstGeom prst="rect">
            <a:avLst/>
          </a:prstGeom>
        </p:spPr>
      </p:pic>
      <p:pic>
        <p:nvPicPr>
          <p:cNvPr id="12" name="그림 11" descr="UbiNeS logo-4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214281" y="6143644"/>
            <a:ext cx="1071571" cy="2896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8596" y="214290"/>
            <a:ext cx="8572560" cy="725470"/>
          </a:xfrm>
        </p:spPr>
        <p:txBody>
          <a:bodyPr/>
          <a:lstStyle>
            <a:lvl1pPr>
              <a:defRPr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596" y="1142984"/>
            <a:ext cx="8572560" cy="5357850"/>
          </a:xfrm>
        </p:spPr>
        <p:txBody>
          <a:bodyPr/>
          <a:lstStyle>
            <a:lvl1pPr latinLnBrk="0">
              <a:buClr>
                <a:srgbClr val="0D60AB"/>
              </a:buClr>
              <a:defRPr sz="2400"/>
            </a:lvl1pPr>
            <a:lvl2pPr latinLnBrk="0">
              <a:buClr>
                <a:srgbClr val="0D60AB"/>
              </a:buClr>
              <a:defRPr sz="2000"/>
            </a:lvl2pPr>
            <a:lvl3pPr latinLnBrk="0">
              <a:buClr>
                <a:srgbClr val="0D60AB"/>
              </a:buClr>
              <a:defRPr sz="1800"/>
            </a:lvl3pPr>
            <a:lvl4pPr latinLnBrk="0">
              <a:buClr>
                <a:srgbClr val="0D60AB"/>
              </a:buClr>
              <a:defRPr sz="1800"/>
            </a:lvl4pPr>
            <a:lvl5pPr latinLnBrk="0">
              <a:buClr>
                <a:srgbClr val="0D60AB"/>
              </a:buClr>
              <a:defRPr sz="18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62A26-C396-495F-A844-8802C4813B16}" type="datetime1">
              <a:rPr lang="ko-KR" altLang="en-US" smtClean="0"/>
              <a:t>2016-09-01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3972-61F4-4EDE-BEE9-8CB353D0C7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0" y="1000108"/>
            <a:ext cx="9144000" cy="7143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596" y="1142984"/>
            <a:ext cx="8572560" cy="5357850"/>
          </a:xfrm>
        </p:spPr>
        <p:txBody>
          <a:bodyPr/>
          <a:lstStyle>
            <a:lvl1pPr marL="608076" indent="-571500" latinLnBrk="0">
              <a:buClr>
                <a:srgbClr val="0D60AB"/>
              </a:buClr>
              <a:buFont typeface="+mj-lt"/>
              <a:buAutoNum type="arabicPeriod"/>
              <a:defRPr/>
            </a:lvl1pPr>
            <a:lvl2pPr marL="962406" indent="-514350" latinLnBrk="0">
              <a:buClr>
                <a:srgbClr val="0D60AB"/>
              </a:buClr>
              <a:buFont typeface="+mj-lt"/>
              <a:buAutoNum type="arabicParenR"/>
              <a:defRPr/>
            </a:lvl2pPr>
            <a:lvl3pPr marL="1264158" indent="-514350" latinLnBrk="0">
              <a:buClr>
                <a:srgbClr val="0D60AB"/>
              </a:buClr>
              <a:buFont typeface="+mj-lt"/>
              <a:buAutoNum type="alphaUcPeriod"/>
              <a:defRPr/>
            </a:lvl3pPr>
            <a:lvl4pPr marL="1442466" indent="-400050" latinLnBrk="0">
              <a:buClr>
                <a:srgbClr val="0D60AB"/>
              </a:buClr>
              <a:buFont typeface="+mj-lt"/>
              <a:buAutoNum type="alphaLcPeriod"/>
              <a:defRPr/>
            </a:lvl4pPr>
            <a:lvl5pPr marL="1707642" indent="-400050" latinLnBrk="0">
              <a:buClr>
                <a:srgbClr val="0D60AB"/>
              </a:buClr>
              <a:buFont typeface="+mj-ea"/>
              <a:buAutoNum type="circleNumDbPlain"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4E751-3A87-415E-AC39-320D443E05A7}" type="datetime1">
              <a:rPr lang="ko-KR" altLang="en-US" smtClean="0"/>
              <a:t>2016-09-01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3972-61F4-4EDE-BEE9-8CB353D0C7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0" y="1000108"/>
            <a:ext cx="9144000" cy="7143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428596" y="203200"/>
            <a:ext cx="8572560" cy="725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rPr>
              <a:t>Contents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itchFamily="34" charset="0"/>
              <a:ea typeface="HY견고딕" pitchFamily="18" charset="-127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596" y="1142984"/>
            <a:ext cx="8572560" cy="5357850"/>
          </a:xfrm>
        </p:spPr>
        <p:txBody>
          <a:bodyPr/>
          <a:lstStyle>
            <a:lvl1pPr marL="608076" indent="-571500" latinLnBrk="0">
              <a:buClr>
                <a:srgbClr val="0D60AB"/>
              </a:buClr>
              <a:buFont typeface="+mj-lt"/>
              <a:buAutoNum type="arabicPeriod"/>
              <a:defRPr/>
            </a:lvl1pPr>
            <a:lvl2pPr marL="962406" indent="-514350" latinLnBrk="0">
              <a:buClr>
                <a:srgbClr val="0D60AB"/>
              </a:buClr>
              <a:buFont typeface="+mj-lt"/>
              <a:buAutoNum type="arabicParenR"/>
              <a:defRPr/>
            </a:lvl2pPr>
            <a:lvl3pPr marL="1264158" indent="-514350" latinLnBrk="0">
              <a:buClr>
                <a:srgbClr val="0D60AB"/>
              </a:buClr>
              <a:buFont typeface="+mj-lt"/>
              <a:buAutoNum type="alphaUcPeriod"/>
              <a:defRPr/>
            </a:lvl3pPr>
            <a:lvl4pPr marL="1442466" indent="-400050" latinLnBrk="0">
              <a:buClr>
                <a:srgbClr val="0D60AB"/>
              </a:buClr>
              <a:buFont typeface="+mj-lt"/>
              <a:buAutoNum type="alphaLcPeriod"/>
              <a:defRPr/>
            </a:lvl4pPr>
            <a:lvl5pPr marL="1707642" indent="-400050" latinLnBrk="0">
              <a:buClr>
                <a:srgbClr val="0D60AB"/>
              </a:buClr>
              <a:buFont typeface="+mj-ea"/>
              <a:buAutoNum type="circleNumDbPlain"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48A29-2C23-4A45-BF3F-58A37D99A581}" type="datetime1">
              <a:rPr lang="ko-KR" altLang="en-US" smtClean="0"/>
              <a:t>2016-09-01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3972-61F4-4EDE-BEE9-8CB353D0C7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0" y="1000108"/>
            <a:ext cx="9144000" cy="7143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428596" y="214290"/>
            <a:ext cx="8572560" cy="725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rPr>
              <a:t>References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itchFamily="34" charset="0"/>
              <a:ea typeface="HY견고딕" pitchFamily="18" charset="-127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bg>
      <p:bgPr>
        <a:blipFill dpi="0"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Ajou Logo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487800" y="6215082"/>
            <a:ext cx="1656232" cy="642941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D30B2-80E1-43DE-AF1C-146F115597AA}" type="datetime1">
              <a:rPr lang="ko-KR" altLang="en-US" smtClean="0"/>
              <a:t>2016-09-01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15404" y="6572272"/>
            <a:ext cx="428628" cy="2143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553972-61F4-4EDE-BEE9-8CB353D0C7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18" name="그림 17" descr="UbiNeS full logo.png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571480"/>
            <a:ext cx="6668473" cy="61564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00034" y="2428868"/>
            <a:ext cx="8023350" cy="13111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eaLnBrk="1" latinLnBrk="0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ko-KR" sz="44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Thank you for your attention!</a:t>
            </a:r>
          </a:p>
          <a:p>
            <a:pPr algn="ctr" eaLnBrk="1" latinLnBrk="0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ko-KR" sz="44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Any Questions ?</a:t>
            </a:r>
          </a:p>
        </p:txBody>
      </p:sp>
      <p:sp>
        <p:nvSpPr>
          <p:cNvPr id="11" name="텍스트 개체 틀 2"/>
          <p:cNvSpPr>
            <a:spLocks noGrp="1"/>
          </p:cNvSpPr>
          <p:nvPr>
            <p:ph type="body" idx="1"/>
          </p:nvPr>
        </p:nvSpPr>
        <p:spPr>
          <a:xfrm>
            <a:off x="2143108" y="4429143"/>
            <a:ext cx="4857785" cy="428617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pic>
        <p:nvPicPr>
          <p:cNvPr id="12" name="그림 11" descr="UbiNeS logo-4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214281" y="6143644"/>
            <a:ext cx="1071571" cy="2896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28596" y="1142984"/>
            <a:ext cx="4210080" cy="5357850"/>
          </a:xfrm>
        </p:spPr>
        <p:txBody>
          <a:bodyPr>
            <a:normAutofit/>
          </a:bodyPr>
          <a:lstStyle>
            <a:lvl1pPr latinLnBrk="0">
              <a:defRPr sz="2400"/>
            </a:lvl1pPr>
            <a:lvl2pPr latinLnBrk="0">
              <a:defRPr sz="2000"/>
            </a:lvl2pPr>
            <a:lvl3pPr latinLnBrk="0">
              <a:defRPr sz="1800"/>
            </a:lvl3pPr>
            <a:lvl4pPr latinLnBrk="0">
              <a:defRPr sz="1600"/>
            </a:lvl4pPr>
            <a:lvl5pPr latinLnBrk="0"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91076" y="1142984"/>
            <a:ext cx="4210080" cy="5357850"/>
          </a:xfrm>
        </p:spPr>
        <p:txBody>
          <a:bodyPr>
            <a:normAutofit/>
          </a:bodyPr>
          <a:lstStyle>
            <a:lvl1pPr latinLnBrk="0">
              <a:defRPr sz="2400"/>
            </a:lvl1pPr>
            <a:lvl2pPr latinLnBrk="0">
              <a:defRPr sz="2000"/>
            </a:lvl2pPr>
            <a:lvl3pPr latinLnBrk="0">
              <a:defRPr sz="1800"/>
            </a:lvl3pPr>
            <a:lvl4pPr latinLnBrk="0">
              <a:defRPr sz="1600"/>
            </a:lvl4pPr>
            <a:lvl5pPr latinLnBrk="0"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9E7-15FE-4BC3-880A-73B29EC32CB9}" type="datetime1">
              <a:rPr lang="ko-KR" altLang="en-US" smtClean="0"/>
              <a:t>2016-09-01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3972-61F4-4EDE-BEE9-8CB353D0C7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0" y="1000108"/>
            <a:ext cx="9144000" cy="7143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28596" y="1142984"/>
            <a:ext cx="421166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28596" y="1785926"/>
            <a:ext cx="4211668" cy="471490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787901" y="1142984"/>
            <a:ext cx="421325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787901" y="1785926"/>
            <a:ext cx="4213255" cy="471490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8DD28-8A11-4029-A0DA-38FE6F7E0E0F}" type="datetime1">
              <a:rPr lang="ko-KR" altLang="en-US" smtClean="0"/>
              <a:t>2016-09-01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3972-61F4-4EDE-BEE9-8CB353D0C7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0" y="1000108"/>
            <a:ext cx="9144000" cy="7143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852CB-A3BD-4CC5-B032-E934B5A1C878}" type="datetime1">
              <a:rPr lang="ko-KR" altLang="en-US" smtClean="0"/>
              <a:t>2016-09-01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3972-61F4-4EDE-BEE9-8CB353D0C7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0" y="1000108"/>
            <a:ext cx="9144000" cy="7143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28596" y="214290"/>
            <a:ext cx="8572560" cy="725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28596" y="1142984"/>
            <a:ext cx="8572560" cy="5357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 2"/>
              <a:buChar char=""/>
              <a:tabLst/>
              <a:defRPr/>
            </a:pPr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223822" y="6565945"/>
            <a:ext cx="1633534" cy="2222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2E90DED-1A97-41E6-B148-00022D2FDB3B}" type="datetime1">
              <a:rPr lang="ko-KR" altLang="en-US" smtClean="0"/>
              <a:t>2016-09-01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43306" y="6572272"/>
            <a:ext cx="1714512" cy="2143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215338" y="6572272"/>
            <a:ext cx="785818" cy="2143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C0553972-61F4-4EDE-BEE9-8CB353D0C7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rgbClr val="0070C0"/>
          </a:solidFill>
          <a:latin typeface="+mn-lt"/>
          <a:ea typeface="HY견고딕" pitchFamily="18" charset="-127"/>
          <a:cs typeface="Arial" pitchFamily="34" charset="0"/>
        </a:defRPr>
      </a:lvl1pPr>
    </p:titleStyle>
    <p:bodyStyle>
      <a:lvl1pPr marL="420624" marR="0" indent="-384048" algn="l" defTabSz="914400" rtl="0" eaLnBrk="1" fontAlgn="auto" latinLnBrk="1" hangingPunct="1">
        <a:lnSpc>
          <a:spcPct val="100000"/>
        </a:lnSpc>
        <a:spcBef>
          <a:spcPct val="20000"/>
        </a:spcBef>
        <a:spcAft>
          <a:spcPts val="0"/>
        </a:spcAft>
        <a:buClr>
          <a:srgbClr val="4F81BD"/>
        </a:buClr>
        <a:buSzPct val="100000"/>
        <a:buFont typeface="Wingdings 2"/>
        <a:buChar char=""/>
        <a:tabLst/>
        <a:defRPr sz="2000" kern="1200">
          <a:solidFill>
            <a:schemeClr val="tx1"/>
          </a:solidFill>
          <a:latin typeface="Arial" pitchFamily="34" charset="0"/>
          <a:ea typeface="맑은 고딕" pitchFamily="50" charset="-127"/>
          <a:cs typeface="Arial" pitchFamily="34" charset="0"/>
        </a:defRPr>
      </a:lvl1pPr>
      <a:lvl2pPr marL="722376" marR="0" indent="-274320" algn="l" defTabSz="914400" rtl="0" eaLnBrk="1" fontAlgn="auto" latinLnBrk="1" hangingPunct="1">
        <a:lnSpc>
          <a:spcPct val="100000"/>
        </a:lnSpc>
        <a:spcBef>
          <a:spcPct val="20000"/>
        </a:spcBef>
        <a:spcAft>
          <a:spcPts val="0"/>
        </a:spcAft>
        <a:buClr>
          <a:srgbClr val="4F81BD"/>
        </a:buClr>
        <a:buSzPct val="100000"/>
        <a:buFont typeface="Arial" pitchFamily="34" charset="0"/>
        <a:buChar char="♦"/>
        <a:tabLst/>
        <a:defRPr sz="1800" kern="1200">
          <a:solidFill>
            <a:schemeClr val="tx1"/>
          </a:solidFill>
          <a:latin typeface="Arial" pitchFamily="34" charset="0"/>
          <a:ea typeface="맑은 고딕" pitchFamily="50" charset="-127"/>
          <a:cs typeface="Arial" pitchFamily="34" charset="0"/>
        </a:defRPr>
      </a:lvl2pPr>
      <a:lvl3pPr marL="1005840" marR="0" indent="-256032" algn="l" defTabSz="914400" rtl="0" eaLnBrk="1" fontAlgn="auto" latinLnBrk="1" hangingPunct="1">
        <a:lnSpc>
          <a:spcPct val="100000"/>
        </a:lnSpc>
        <a:spcBef>
          <a:spcPct val="20000"/>
        </a:spcBef>
        <a:spcAft>
          <a:spcPts val="0"/>
        </a:spcAft>
        <a:buClr>
          <a:srgbClr val="C0504D"/>
        </a:buClr>
        <a:buSzPct val="100000"/>
        <a:buFont typeface="Wingdings" pitchFamily="2" charset="2"/>
        <a:buChar char="§"/>
        <a:tabLst/>
        <a:defRPr sz="1600" kern="1200">
          <a:solidFill>
            <a:schemeClr val="tx1"/>
          </a:solidFill>
          <a:latin typeface="Arial" pitchFamily="34" charset="0"/>
          <a:ea typeface="맑은 고딕" pitchFamily="50" charset="-127"/>
          <a:cs typeface="Arial" pitchFamily="34" charset="0"/>
        </a:defRPr>
      </a:lvl3pPr>
      <a:lvl4pPr marL="1280160" marR="0" indent="-237744" algn="l" defTabSz="914400" rtl="0" eaLnBrk="1" fontAlgn="auto" latinLnBrk="1" hangingPunct="1">
        <a:lnSpc>
          <a:spcPct val="100000"/>
        </a:lnSpc>
        <a:spcBef>
          <a:spcPct val="20000"/>
        </a:spcBef>
        <a:spcAft>
          <a:spcPts val="0"/>
        </a:spcAft>
        <a:buClr>
          <a:srgbClr val="9BBB59"/>
        </a:buClr>
        <a:buSzPct val="100000"/>
        <a:buFont typeface="Arial" pitchFamily="34" charset="0"/>
        <a:buChar char="•"/>
        <a:tabLst/>
        <a:defRPr sz="1600" kern="1200">
          <a:solidFill>
            <a:schemeClr val="tx1"/>
          </a:solidFill>
          <a:latin typeface="Arial" pitchFamily="34" charset="0"/>
          <a:ea typeface="맑은 고딕" pitchFamily="50" charset="-127"/>
          <a:cs typeface="Arial" pitchFamily="34" charset="0"/>
        </a:defRPr>
      </a:lvl4pPr>
      <a:lvl5pPr marL="1490472" marR="0" indent="-182880" algn="l" defTabSz="914400" rtl="0" eaLnBrk="1" fontAlgn="auto" latinLnBrk="1" hangingPunct="1">
        <a:lnSpc>
          <a:spcPct val="100000"/>
        </a:lnSpc>
        <a:spcBef>
          <a:spcPct val="20000"/>
        </a:spcBef>
        <a:spcAft>
          <a:spcPts val="0"/>
        </a:spcAft>
        <a:buClr>
          <a:srgbClr val="8064A2"/>
        </a:buClr>
        <a:buSzPct val="100000"/>
        <a:buFont typeface="Arial"/>
        <a:buChar char="-"/>
        <a:tabLst/>
        <a:defRPr sz="1600" kern="1200">
          <a:solidFill>
            <a:schemeClr val="tx1"/>
          </a:solidFill>
          <a:latin typeface="Arial" pitchFamily="34" charset="0"/>
          <a:ea typeface="맑은 고딕" pitchFamily="50" charset="-127"/>
          <a:cs typeface="Arial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arduino.cc/en/Tutorial/Sweep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9512" y="2276872"/>
            <a:ext cx="8820472" cy="1470025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Connecting Sensors to Arduino</a:t>
            </a:r>
            <a:endParaRPr lang="ko-KR" altLang="en-US" sz="1100" dirty="0">
              <a:solidFill>
                <a:srgbClr val="C00000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ctr"/>
            <a:endParaRPr lang="en-US" altLang="ko-KR" sz="1600" b="1" i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600" b="1" i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2400" b="1" i="1" dirty="0" smtClean="0">
                <a:latin typeface="+mn-lt"/>
                <a:ea typeface="맑은 고딕" panose="020B0503020000020004" pitchFamily="50" charset="-127"/>
              </a:rPr>
              <a:t>2016. 09. 01.</a:t>
            </a:r>
            <a:endParaRPr lang="en-US" altLang="ko-KR" sz="2400" b="1" i="1" dirty="0">
              <a:latin typeface="+mn-lt"/>
              <a:ea typeface="맑은 고딕" panose="020B0503020000020004" pitchFamily="50" charset="-127"/>
            </a:endParaRPr>
          </a:p>
          <a:p>
            <a:pPr algn="ctr"/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Jinhyuk Yim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b="1" dirty="0" smtClean="0">
                <a:latin typeface="+mn-lt"/>
                <a:ea typeface="맑은 고딕" panose="020B0503020000020004" pitchFamily="50" charset="-127"/>
              </a:rPr>
              <a:t>(jinhyuk@uns.ajou.ac.kr)</a:t>
            </a:r>
          </a:p>
          <a:p>
            <a:pPr algn="ctr"/>
            <a:r>
              <a:rPr lang="en-US" altLang="ko-KR" sz="2400" b="1" dirty="0" err="1" smtClean="0">
                <a:latin typeface="+mn-lt"/>
                <a:ea typeface="맑은 고딕" panose="020B0503020000020004" pitchFamily="50" charset="-127"/>
              </a:rPr>
              <a:t>Eungkyu</a:t>
            </a:r>
            <a:r>
              <a:rPr lang="en-US" altLang="ko-KR" sz="2400" b="1" dirty="0" smtClean="0">
                <a:latin typeface="+mn-lt"/>
                <a:ea typeface="맑은 고딕" panose="020B0503020000020004" pitchFamily="50" charset="-127"/>
              </a:rPr>
              <a:t> Lee (eungkyu@uns.ajou.ac.kr)</a:t>
            </a:r>
            <a:endParaRPr lang="en-US" altLang="ko-KR" sz="2400" dirty="0">
              <a:latin typeface="+mn-lt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46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Arduino sensor specification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3972-61F4-4EDE-BEE9-8CB353D0C780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/>
              <a:t>Ultrasonic sensor</a:t>
            </a:r>
          </a:p>
          <a:p>
            <a:pPr lvl="1"/>
            <a:r>
              <a:rPr lang="en-US" altLang="ko-KR" dirty="0"/>
              <a:t>Distance range is </a:t>
            </a:r>
            <a:r>
              <a:rPr lang="en-US" altLang="ko-KR" dirty="0" smtClean="0"/>
              <a:t>20mm~3500mm</a:t>
            </a:r>
            <a:endParaRPr lang="en-US" altLang="ko-KR" dirty="0"/>
          </a:p>
          <a:p>
            <a:pPr lvl="1"/>
            <a:r>
              <a:rPr lang="en-US" altLang="ko-KR" dirty="0"/>
              <a:t>Serial baud rate is 9600</a:t>
            </a:r>
          </a:p>
          <a:p>
            <a:pPr lvl="1"/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3074" name="Picture 2" descr="hdme-007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91" b="21570"/>
          <a:stretch/>
        </p:blipFill>
        <p:spPr bwMode="auto">
          <a:xfrm>
            <a:off x="6660232" y="1772816"/>
            <a:ext cx="2078182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ultrasonic sensor working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645" y="2975967"/>
            <a:ext cx="6494748" cy="296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94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3972-61F4-4EDE-BEE9-8CB353D0C780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Sensor Programming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292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Temperature/Humidity Sensor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Checking temperature and humidity</a:t>
            </a:r>
          </a:p>
          <a:p>
            <a:pPr lvl="1"/>
            <a:r>
              <a:rPr lang="en-US" altLang="ko-KR" b="1" dirty="0"/>
              <a:t>Step 1: </a:t>
            </a:r>
            <a:r>
              <a:rPr lang="en-US" altLang="ko-KR" dirty="0" smtClean="0"/>
              <a:t>Copy DHT11 folder to Arduino libraries folder</a:t>
            </a:r>
          </a:p>
          <a:p>
            <a:pPr lvl="2"/>
            <a:r>
              <a:rPr lang="en-US" altLang="ko-KR" dirty="0"/>
              <a:t>C:\Users</a:t>
            </a:r>
            <a:r>
              <a:rPr lang="en-US" altLang="ko-KR" dirty="0" smtClean="0"/>
              <a:t>\ 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en-US" altLang="ko-KR" dirty="0" err="1" smtClean="0">
                <a:solidFill>
                  <a:srgbClr val="FF0000"/>
                </a:solidFill>
              </a:rPr>
              <a:t>AccountName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r>
              <a:rPr lang="en-US" altLang="ko-KR" dirty="0" smtClean="0"/>
              <a:t> \Documents\Arduino\libraries</a:t>
            </a:r>
          </a:p>
          <a:p>
            <a:pPr lvl="1"/>
            <a:r>
              <a:rPr lang="en-US" altLang="ko-KR" b="1" dirty="0"/>
              <a:t>Step 2</a:t>
            </a:r>
            <a:r>
              <a:rPr lang="en-US" altLang="ko-KR" b="1" dirty="0" smtClean="0"/>
              <a:t>:</a:t>
            </a:r>
            <a:r>
              <a:rPr lang="en-US" altLang="ko-KR" dirty="0" smtClean="0"/>
              <a:t> Import library</a:t>
            </a:r>
          </a:p>
          <a:p>
            <a:pPr lvl="2"/>
            <a:r>
              <a:rPr lang="en-US" altLang="ko-KR" dirty="0" smtClean="0"/>
              <a:t>Sketch -&gt; Import library -&gt; Add library</a:t>
            </a:r>
          </a:p>
          <a:p>
            <a:pPr lvl="1"/>
            <a:r>
              <a:rPr lang="en-US" altLang="ko-KR" b="1" dirty="0" smtClean="0"/>
              <a:t>Step </a:t>
            </a:r>
            <a:r>
              <a:rPr lang="en-US" altLang="ko-KR" b="1" dirty="0"/>
              <a:t>3</a:t>
            </a:r>
            <a:r>
              <a:rPr lang="en-US" altLang="ko-KR" b="1" dirty="0" smtClean="0"/>
              <a:t>: </a:t>
            </a:r>
            <a:r>
              <a:rPr lang="en-US" altLang="ko-KR" dirty="0" smtClean="0"/>
              <a:t>Connect the sensor to Arduino</a:t>
            </a:r>
          </a:p>
          <a:p>
            <a:pPr lvl="2"/>
            <a:r>
              <a:rPr lang="en-US" altLang="ko-KR" dirty="0" smtClean="0"/>
              <a:t>Voltage : 5v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en-US" altLang="ko-KR" b="1" dirty="0" smtClean="0"/>
              <a:t>Step 4: Checking temperature and humidity</a:t>
            </a:r>
          </a:p>
          <a:p>
            <a:pPr lvl="2"/>
            <a:r>
              <a:rPr lang="en-US" altLang="ko-KR" dirty="0" smtClean="0"/>
              <a:t>Tools -&gt; Serial Monitor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3972-61F4-4EDE-BEE9-8CB353D0C780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grpSp>
        <p:nvGrpSpPr>
          <p:cNvPr id="20" name="그룹 19"/>
          <p:cNvGrpSpPr/>
          <p:nvPr/>
        </p:nvGrpSpPr>
        <p:grpSpPr>
          <a:xfrm>
            <a:off x="1259632" y="3861048"/>
            <a:ext cx="2482078" cy="1224136"/>
            <a:chOff x="1084755" y="2276872"/>
            <a:chExt cx="2482078" cy="122413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l="14668" t="22151" r="8322" b="22154"/>
            <a:stretch/>
          </p:blipFill>
          <p:spPr>
            <a:xfrm rot="16200000">
              <a:off x="1259632" y="2101995"/>
              <a:ext cx="1224136" cy="1573890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3062777" y="2349376"/>
              <a:ext cx="504056" cy="216024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Ground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062777" y="2649131"/>
              <a:ext cx="504056" cy="216024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Voltage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062777" y="2948886"/>
              <a:ext cx="504056" cy="216024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Signal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직선 연결선 12"/>
            <p:cNvCxnSpPr>
              <a:endCxn id="9" idx="1"/>
            </p:cNvCxnSpPr>
            <p:nvPr/>
          </p:nvCxnSpPr>
          <p:spPr>
            <a:xfrm flipV="1">
              <a:off x="2658645" y="2457388"/>
              <a:ext cx="404132" cy="228317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>
              <a:endCxn id="10" idx="1"/>
            </p:cNvCxnSpPr>
            <p:nvPr/>
          </p:nvCxnSpPr>
          <p:spPr>
            <a:xfrm flipV="1">
              <a:off x="2644555" y="2757143"/>
              <a:ext cx="418222" cy="16630"/>
            </a:xfrm>
            <a:prstGeom prst="line">
              <a:avLst/>
            </a:prstGeom>
            <a:ln w="19050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stCxn id="5" idx="2"/>
              <a:endCxn id="11" idx="1"/>
            </p:cNvCxnSpPr>
            <p:nvPr/>
          </p:nvCxnSpPr>
          <p:spPr>
            <a:xfrm>
              <a:off x="2658645" y="2888940"/>
              <a:ext cx="404132" cy="167958"/>
            </a:xfrm>
            <a:prstGeom prst="line">
              <a:avLst/>
            </a:prstGeom>
            <a:ln w="19050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rcRect l="37473" r="36227"/>
          <a:stretch/>
        </p:blipFill>
        <p:spPr>
          <a:xfrm rot="5400000">
            <a:off x="4734984" y="3510888"/>
            <a:ext cx="792089" cy="1694122"/>
          </a:xfrm>
          <a:prstGeom prst="rect">
            <a:avLst/>
          </a:prstGeom>
        </p:spPr>
      </p:pic>
      <p:cxnSp>
        <p:nvCxnSpPr>
          <p:cNvPr id="31" name="직선 연결선 30"/>
          <p:cNvCxnSpPr>
            <a:stCxn id="9" idx="3"/>
          </p:cNvCxnSpPr>
          <p:nvPr/>
        </p:nvCxnSpPr>
        <p:spPr>
          <a:xfrm>
            <a:off x="3741710" y="4041564"/>
            <a:ext cx="546205" cy="255228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stCxn id="10" idx="3"/>
            <a:endCxn id="29" idx="2"/>
          </p:cNvCxnSpPr>
          <p:nvPr/>
        </p:nvCxnSpPr>
        <p:spPr>
          <a:xfrm>
            <a:off x="3741710" y="4341319"/>
            <a:ext cx="542258" cy="16631"/>
          </a:xfrm>
          <a:prstGeom prst="line">
            <a:avLst/>
          </a:prstGeom>
          <a:ln w="19050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11" idx="3"/>
          </p:cNvCxnSpPr>
          <p:nvPr/>
        </p:nvCxnSpPr>
        <p:spPr>
          <a:xfrm flipV="1">
            <a:off x="3741710" y="4447713"/>
            <a:ext cx="581715" cy="193361"/>
          </a:xfrm>
          <a:prstGeom prst="line">
            <a:avLst/>
          </a:prstGeom>
          <a:ln w="19050">
            <a:solidFill>
              <a:srgbClr val="00B05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/>
          <a:srcRect t="35038" b="23425"/>
          <a:stretch/>
        </p:blipFill>
        <p:spPr>
          <a:xfrm rot="5400000">
            <a:off x="6342429" y="2912209"/>
            <a:ext cx="3058744" cy="2258710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8447138" y="3821909"/>
            <a:ext cx="229318" cy="13999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8493588" y="4894147"/>
            <a:ext cx="229318" cy="13999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7033787" y="4269881"/>
            <a:ext cx="229318" cy="13999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53" name="직선 연결선 52"/>
          <p:cNvCxnSpPr>
            <a:endCxn id="50" idx="1"/>
          </p:cNvCxnSpPr>
          <p:nvPr/>
        </p:nvCxnSpPr>
        <p:spPr>
          <a:xfrm flipV="1">
            <a:off x="5935807" y="3891907"/>
            <a:ext cx="2511331" cy="377696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endCxn id="52" idx="1"/>
          </p:cNvCxnSpPr>
          <p:nvPr/>
        </p:nvCxnSpPr>
        <p:spPr>
          <a:xfrm>
            <a:off x="5974672" y="4296792"/>
            <a:ext cx="1059115" cy="43087"/>
          </a:xfrm>
          <a:prstGeom prst="line">
            <a:avLst/>
          </a:prstGeom>
          <a:ln w="19050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>
            <a:stCxn id="51" idx="1"/>
            <a:endCxn id="29" idx="0"/>
          </p:cNvCxnSpPr>
          <p:nvPr/>
        </p:nvCxnSpPr>
        <p:spPr>
          <a:xfrm flipH="1" flipV="1">
            <a:off x="5978090" y="4357950"/>
            <a:ext cx="2515498" cy="606195"/>
          </a:xfrm>
          <a:prstGeom prst="line">
            <a:avLst/>
          </a:prstGeom>
          <a:ln w="19050">
            <a:solidFill>
              <a:srgbClr val="00B05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32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Temperature/Humidity </a:t>
            </a:r>
            <a:r>
              <a:rPr lang="en-US" altLang="ko-KR" sz="3200" dirty="0" smtClean="0"/>
              <a:t>Sensor Datasheet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Product Type </a:t>
            </a:r>
            <a:r>
              <a:rPr lang="en-US" altLang="ko-KR" dirty="0" smtClean="0"/>
              <a:t>: DHT11</a:t>
            </a:r>
          </a:p>
          <a:p>
            <a:r>
              <a:rPr lang="en-US" altLang="ko-KR" dirty="0" smtClean="0"/>
              <a:t>Temperature Measurement </a:t>
            </a:r>
            <a:r>
              <a:rPr lang="en-US" altLang="ko-KR" dirty="0"/>
              <a:t>Range : </a:t>
            </a:r>
            <a:r>
              <a:rPr lang="en-US" altLang="ko-KR" dirty="0" smtClean="0"/>
              <a:t>20-90%RH</a:t>
            </a:r>
            <a:endParaRPr lang="ko-KR" altLang="en-US" dirty="0"/>
          </a:p>
          <a:p>
            <a:r>
              <a:rPr lang="en-US" altLang="ko-KR" dirty="0" smtClean="0"/>
              <a:t>Humidity Measurement Range : 0-50</a:t>
            </a:r>
            <a:r>
              <a:rPr lang="en-US" altLang="ko-KR" dirty="0"/>
              <a:t> °C</a:t>
            </a:r>
            <a:endParaRPr lang="en-US" altLang="ko-KR" dirty="0" smtClean="0"/>
          </a:p>
          <a:p>
            <a:r>
              <a:rPr lang="en-US" altLang="ko-KR" dirty="0" smtClean="0"/>
              <a:t>Humidity Accuracy : </a:t>
            </a:r>
            <a:r>
              <a:rPr lang="en-US" altLang="ko-KR" dirty="0"/>
              <a:t>±</a:t>
            </a:r>
            <a:r>
              <a:rPr lang="en-US" altLang="ko-KR" dirty="0" smtClean="0"/>
              <a:t> 5% RH</a:t>
            </a:r>
          </a:p>
          <a:p>
            <a:r>
              <a:rPr lang="en-US" altLang="ko-KR" dirty="0" smtClean="0"/>
              <a:t>Temperature Accuracy : </a:t>
            </a:r>
            <a:r>
              <a:rPr lang="en-US" altLang="ko-KR" dirty="0"/>
              <a:t>±</a:t>
            </a:r>
            <a:r>
              <a:rPr lang="en-US" altLang="ko-KR" dirty="0" smtClean="0"/>
              <a:t>2</a:t>
            </a:r>
            <a:r>
              <a:rPr lang="en-US" altLang="ko-KR" dirty="0"/>
              <a:t> °</a:t>
            </a:r>
            <a:r>
              <a:rPr lang="en-US" altLang="ko-KR" dirty="0" smtClean="0"/>
              <a:t>C</a:t>
            </a:r>
          </a:p>
          <a:p>
            <a:r>
              <a:rPr lang="en-US" altLang="ko-KR" dirty="0" smtClean="0"/>
              <a:t>Body size : 15.5mm x 12mm x 5.5mm</a:t>
            </a:r>
          </a:p>
          <a:p>
            <a:r>
              <a:rPr lang="en-US" altLang="ko-KR" dirty="0" smtClean="0"/>
              <a:t>Operating volt : 3 – 5v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3972-61F4-4EDE-BEE9-8CB353D0C780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153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dirty="0"/>
              <a:t>Code </a:t>
            </a:r>
            <a:r>
              <a:rPr lang="en-US" altLang="ko-KR" sz="3200" dirty="0" smtClean="0"/>
              <a:t>Example – Temperature/Humidity Sensor  (1/2)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b="1" dirty="0" smtClean="0"/>
              <a:t>Functions for calculate</a:t>
            </a:r>
            <a:br>
              <a:rPr lang="en-US" altLang="ko-KR" sz="2000" b="1" dirty="0" smtClean="0"/>
            </a:br>
            <a:r>
              <a:rPr lang="en-US" altLang="ko-KR" sz="2000" b="1" dirty="0" smtClean="0"/>
              <a:t>a temperature and humidity</a:t>
            </a:r>
          </a:p>
          <a:p>
            <a:pPr lvl="1"/>
            <a:r>
              <a:rPr lang="en-US" altLang="ko-KR" sz="1800" b="1" dirty="0" smtClean="0"/>
              <a:t>Temperature</a:t>
            </a:r>
          </a:p>
          <a:p>
            <a:pPr lvl="2"/>
            <a:r>
              <a:rPr lang="en-US" altLang="ko-KR" sz="1600" b="1" dirty="0" smtClean="0"/>
              <a:t>Fahrenheit</a:t>
            </a:r>
          </a:p>
          <a:p>
            <a:pPr lvl="3"/>
            <a:r>
              <a:rPr lang="en-US" altLang="ko-KR" sz="1600" dirty="0"/>
              <a:t>Fahrenheit is a temperature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scale</a:t>
            </a:r>
            <a:r>
              <a:rPr lang="en-US" altLang="ko-KR" sz="1600" dirty="0"/>
              <a:t> based on one proposed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in </a:t>
            </a:r>
            <a:r>
              <a:rPr lang="en-US" altLang="ko-KR" sz="1600" dirty="0"/>
              <a:t>1724 by </a:t>
            </a:r>
            <a:r>
              <a:rPr lang="en-US" altLang="ko-KR" sz="1600" dirty="0" smtClean="0"/>
              <a:t>the </a:t>
            </a:r>
            <a:r>
              <a:rPr lang="en-US" altLang="ko-KR" sz="1600" dirty="0"/>
              <a:t>physicist 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Daniel </a:t>
            </a:r>
            <a:r>
              <a:rPr lang="en-US" altLang="ko-KR" sz="1600" dirty="0"/>
              <a:t>Gabriel Fahrenheit</a:t>
            </a:r>
            <a:endParaRPr lang="en-US" altLang="ko-KR" sz="1600" dirty="0" smtClean="0"/>
          </a:p>
          <a:p>
            <a:pPr lvl="2"/>
            <a:r>
              <a:rPr lang="en-US" altLang="ko-KR" sz="1600" b="1" dirty="0" smtClean="0"/>
              <a:t>Kelvin</a:t>
            </a:r>
          </a:p>
          <a:p>
            <a:pPr lvl="3"/>
            <a:r>
              <a:rPr lang="en-US" altLang="ko-KR" sz="1600" dirty="0"/>
              <a:t>The </a:t>
            </a:r>
            <a:r>
              <a:rPr lang="en-US" altLang="ko-KR" sz="1600" b="1" dirty="0"/>
              <a:t>kelvin</a:t>
            </a:r>
            <a:r>
              <a:rPr lang="en-US" altLang="ko-KR" sz="1600" dirty="0"/>
              <a:t> is a unit of </a:t>
            </a:r>
            <a:r>
              <a:rPr lang="en-US" altLang="ko-KR" sz="1600" dirty="0" smtClean="0"/>
              <a:t>measure</a:t>
            </a:r>
            <a:br>
              <a:rPr lang="en-US" altLang="ko-KR" sz="1600" dirty="0" smtClean="0"/>
            </a:br>
            <a:r>
              <a:rPr lang="en-US" altLang="ko-KR" sz="1600" dirty="0"/>
              <a:t> for temperature based upon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an</a:t>
            </a:r>
            <a:r>
              <a:rPr lang="en-US" altLang="ko-KR" sz="1600" dirty="0"/>
              <a:t> absolute scale.</a:t>
            </a:r>
            <a:endParaRPr lang="en-US" altLang="ko-KR" sz="1600" b="1" dirty="0" smtClean="0"/>
          </a:p>
          <a:p>
            <a:pPr lvl="1"/>
            <a:r>
              <a:rPr lang="en-US" altLang="ko-KR" sz="1800" b="1" dirty="0" smtClean="0"/>
              <a:t>Humidity</a:t>
            </a:r>
          </a:p>
          <a:p>
            <a:pPr lvl="2"/>
            <a:r>
              <a:rPr lang="en-US" altLang="ko-KR" sz="1600" b="1" dirty="0" smtClean="0"/>
              <a:t>Dew Point</a:t>
            </a:r>
          </a:p>
          <a:p>
            <a:pPr lvl="3"/>
            <a:r>
              <a:rPr lang="en-US" altLang="ko-KR" sz="1600" dirty="0"/>
              <a:t>the temperature at </a:t>
            </a:r>
            <a:r>
              <a:rPr lang="en-US" altLang="ko-KR" sz="1600" dirty="0" smtClean="0"/>
              <a:t>which</a:t>
            </a:r>
            <a:br>
              <a:rPr lang="en-US" altLang="ko-KR" sz="1600" dirty="0" smtClean="0"/>
            </a:br>
            <a:r>
              <a:rPr lang="en-US" altLang="ko-KR" sz="1600" dirty="0" smtClean="0"/>
              <a:t>a </a:t>
            </a:r>
            <a:r>
              <a:rPr lang="en-US" altLang="ko-KR" sz="1600" dirty="0"/>
              <a:t>given concentration of </a:t>
            </a:r>
            <a:r>
              <a:rPr lang="en-US" altLang="ko-KR" sz="1600" dirty="0" smtClean="0"/>
              <a:t>water</a:t>
            </a:r>
            <a:br>
              <a:rPr lang="en-US" altLang="ko-KR" sz="1600" dirty="0" smtClean="0"/>
            </a:br>
            <a:r>
              <a:rPr lang="en-US" altLang="ko-KR" sz="1600" dirty="0" smtClean="0"/>
              <a:t>vapor </a:t>
            </a:r>
            <a:r>
              <a:rPr lang="en-US" altLang="ko-KR" sz="1600" dirty="0"/>
              <a:t>in air will form dew</a:t>
            </a:r>
            <a:endParaRPr lang="en-US" altLang="ko-KR" sz="1600" dirty="0" smtClean="0"/>
          </a:p>
          <a:p>
            <a:pPr lvl="2"/>
            <a:r>
              <a:rPr lang="en-US" altLang="ko-KR" sz="1600" b="1" dirty="0" smtClean="0"/>
              <a:t>Dew Point Fast</a:t>
            </a:r>
            <a:endParaRPr lang="ko-KR" altLang="en-US" sz="16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3972-61F4-4EDE-BEE9-8CB353D0C780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068" y="1178802"/>
            <a:ext cx="4063088" cy="541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37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dirty="0"/>
              <a:t>Code Example – Temperature/Humidity Sensor  </a:t>
            </a:r>
            <a:r>
              <a:rPr lang="en-US" altLang="ko-KR" sz="3200" dirty="0" smtClean="0"/>
              <a:t>(2/2</a:t>
            </a:r>
            <a:r>
              <a:rPr lang="en-US" altLang="ko-KR" sz="3200" dirty="0"/>
              <a:t>)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3972-61F4-4EDE-BEE9-8CB353D0C780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619672" y="1268760"/>
            <a:ext cx="6250094" cy="5454312"/>
            <a:chOff x="428596" y="1071032"/>
            <a:chExt cx="6250094" cy="559832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596" y="1133467"/>
              <a:ext cx="2822490" cy="233515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1085" y="1071032"/>
              <a:ext cx="3427605" cy="5598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880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PIR sensor (Passive Infrared Sensor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Human body detection </a:t>
            </a:r>
            <a:r>
              <a:rPr lang="en-US" altLang="ko-KR" b="1" dirty="0" smtClean="0"/>
              <a:t>sensor</a:t>
            </a:r>
          </a:p>
          <a:p>
            <a:pPr lvl="1"/>
            <a:r>
              <a:rPr lang="en-US" altLang="ko-KR" dirty="0" smtClean="0"/>
              <a:t>It allow you to sense motion.</a:t>
            </a:r>
          </a:p>
          <a:p>
            <a:pPr lvl="1"/>
            <a:r>
              <a:rPr lang="en-US" altLang="ko-KR" dirty="0" smtClean="0"/>
              <a:t>Usually it used to detect whether a human</a:t>
            </a:r>
            <a:br>
              <a:rPr lang="en-US" altLang="ko-KR" dirty="0" smtClean="0"/>
            </a:br>
            <a:r>
              <a:rPr lang="en-US" altLang="ko-KR" dirty="0" smtClean="0"/>
              <a:t>has moved in or out of the sensors range.</a:t>
            </a:r>
            <a:endParaRPr lang="en-US" altLang="ko-KR" dirty="0"/>
          </a:p>
          <a:p>
            <a:endParaRPr lang="en-US" altLang="ko-KR" b="1" dirty="0" smtClean="0"/>
          </a:p>
          <a:p>
            <a:r>
              <a:rPr lang="en-US" altLang="ko-KR" b="1" dirty="0" smtClean="0"/>
              <a:t>How to use a PIR sensor</a:t>
            </a:r>
            <a:endParaRPr lang="en-US" altLang="ko-KR" b="1" dirty="0"/>
          </a:p>
          <a:p>
            <a:pPr lvl="1"/>
            <a:r>
              <a:rPr lang="en-US" altLang="ko-KR" b="1" dirty="0"/>
              <a:t>Step 1</a:t>
            </a:r>
            <a:r>
              <a:rPr lang="en-US" altLang="ko-KR" b="1" dirty="0" smtClean="0"/>
              <a:t>:  </a:t>
            </a:r>
            <a:r>
              <a:rPr lang="en-US" altLang="ko-KR" dirty="0" smtClean="0"/>
              <a:t>connect the sensor to Arduino</a:t>
            </a:r>
          </a:p>
          <a:p>
            <a:pPr lvl="2"/>
            <a:r>
              <a:rPr lang="en-US" altLang="ko-KR" dirty="0" smtClean="0"/>
              <a:t>Voltage : 5v</a:t>
            </a:r>
          </a:p>
          <a:p>
            <a:pPr lvl="1"/>
            <a:endParaRPr lang="en-US" altLang="ko-KR" dirty="0" smtClean="0"/>
          </a:p>
          <a:p>
            <a:pPr lvl="1"/>
            <a:r>
              <a:rPr lang="en-US" altLang="ko-KR" b="1" dirty="0"/>
              <a:t>Step </a:t>
            </a:r>
            <a:r>
              <a:rPr lang="en-US" altLang="ko-KR" b="1" dirty="0" smtClean="0"/>
              <a:t>2: </a:t>
            </a:r>
            <a:r>
              <a:rPr lang="en-US" altLang="ko-KR" dirty="0" smtClean="0"/>
              <a:t>Checking detection result</a:t>
            </a:r>
            <a:endParaRPr lang="en-US" altLang="ko-KR" dirty="0"/>
          </a:p>
          <a:p>
            <a:pPr lvl="2"/>
            <a:r>
              <a:rPr lang="en-US" altLang="ko-KR" dirty="0"/>
              <a:t>Tools -&gt; Serial Monitor</a:t>
            </a:r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3972-61F4-4EDE-BEE9-8CB353D0C780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184" y="1412776"/>
            <a:ext cx="2547059" cy="166992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516216" y="3291855"/>
            <a:ext cx="504056" cy="216024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Ground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956376" y="3291855"/>
            <a:ext cx="504056" cy="216024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Voltage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236296" y="3291855"/>
            <a:ext cx="504056" cy="216024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Signal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7035" t="38173" r="3506" b="23425"/>
          <a:stretch/>
        </p:blipFill>
        <p:spPr>
          <a:xfrm rot="5400000">
            <a:off x="6120172" y="4105585"/>
            <a:ext cx="2736304" cy="208823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148900" y="4873181"/>
            <a:ext cx="229318" cy="13999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195350" y="5229200"/>
            <a:ext cx="229318" cy="13999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735549" y="5305229"/>
            <a:ext cx="229318" cy="13999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14" name="직선 연결선 13"/>
          <p:cNvCxnSpPr>
            <a:endCxn id="6" idx="0"/>
          </p:cNvCxnSpPr>
          <p:nvPr/>
        </p:nvCxnSpPr>
        <p:spPr>
          <a:xfrm flipH="1">
            <a:off x="6768244" y="2809751"/>
            <a:ext cx="540060" cy="482104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>
            <a:endCxn id="8" idx="0"/>
          </p:cNvCxnSpPr>
          <p:nvPr/>
        </p:nvCxnSpPr>
        <p:spPr>
          <a:xfrm>
            <a:off x="7466120" y="2867487"/>
            <a:ext cx="22204" cy="424368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endCxn id="7" idx="0"/>
          </p:cNvCxnSpPr>
          <p:nvPr/>
        </p:nvCxnSpPr>
        <p:spPr>
          <a:xfrm>
            <a:off x="7596336" y="2809751"/>
            <a:ext cx="612068" cy="482104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stCxn id="6" idx="2"/>
            <a:endCxn id="10" idx="0"/>
          </p:cNvCxnSpPr>
          <p:nvPr/>
        </p:nvCxnSpPr>
        <p:spPr>
          <a:xfrm>
            <a:off x="6768244" y="3507879"/>
            <a:ext cx="1495315" cy="1365302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8" idx="2"/>
            <a:endCxn id="11" idx="1"/>
          </p:cNvCxnSpPr>
          <p:nvPr/>
        </p:nvCxnSpPr>
        <p:spPr>
          <a:xfrm>
            <a:off x="7488324" y="3507879"/>
            <a:ext cx="707026" cy="1791319"/>
          </a:xfrm>
          <a:prstGeom prst="line">
            <a:avLst/>
          </a:prstGeom>
          <a:ln w="28575">
            <a:solidFill>
              <a:srgbClr val="00B05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7" idx="2"/>
            <a:endCxn id="12" idx="0"/>
          </p:cNvCxnSpPr>
          <p:nvPr/>
        </p:nvCxnSpPr>
        <p:spPr>
          <a:xfrm flipH="1">
            <a:off x="6850208" y="3507879"/>
            <a:ext cx="1358196" cy="1797350"/>
          </a:xfrm>
          <a:prstGeom prst="line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26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PIR Sensor Datasheet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Product Type : Hc-SR501 Body Sensor Module</a:t>
            </a:r>
          </a:p>
          <a:p>
            <a:r>
              <a:rPr lang="en-US" altLang="ko-KR" sz="2000" dirty="0" smtClean="0"/>
              <a:t>Operating Voltage Rage : 5-20VDC</a:t>
            </a:r>
          </a:p>
          <a:p>
            <a:r>
              <a:rPr lang="en-US" altLang="ko-KR" sz="2000" dirty="0" smtClean="0"/>
              <a:t>Quiescent Current : &lt; 50uA</a:t>
            </a:r>
          </a:p>
          <a:p>
            <a:r>
              <a:rPr lang="en-US" altLang="ko-KR" sz="2000" dirty="0" smtClean="0"/>
              <a:t>Level output : High 3.3V/ Low 0V</a:t>
            </a:r>
          </a:p>
          <a:p>
            <a:r>
              <a:rPr lang="en-US" altLang="ko-KR" sz="2000" dirty="0" smtClean="0"/>
              <a:t>Trigger : L can not be repeated trigger/H can be repeated trigger</a:t>
            </a:r>
          </a:p>
          <a:p>
            <a:r>
              <a:rPr lang="en-US" altLang="ko-KR" sz="2000" dirty="0" smtClean="0"/>
              <a:t>Delay time : 5-300s Range</a:t>
            </a:r>
          </a:p>
          <a:p>
            <a:r>
              <a:rPr lang="en-US" altLang="ko-KR" sz="2000" dirty="0" smtClean="0"/>
              <a:t>Block time : 2.5s</a:t>
            </a:r>
          </a:p>
          <a:p>
            <a:r>
              <a:rPr lang="en-US" altLang="ko-KR" sz="2000" dirty="0" smtClean="0"/>
              <a:t>Board Dimensions : 32mm*24mm</a:t>
            </a:r>
          </a:p>
          <a:p>
            <a:r>
              <a:rPr lang="en-US" altLang="ko-KR" sz="2000" dirty="0" smtClean="0"/>
              <a:t>Angle Sensor : &lt;110</a:t>
            </a:r>
            <a:r>
              <a:rPr lang="en-US" altLang="ko-KR" sz="2000" dirty="0"/>
              <a:t> °C </a:t>
            </a:r>
            <a:endParaRPr lang="en-US" altLang="ko-KR" sz="2000" dirty="0" smtClean="0"/>
          </a:p>
          <a:p>
            <a:r>
              <a:rPr lang="en-US" altLang="ko-KR" sz="2000" dirty="0" smtClean="0"/>
              <a:t>Operation Temp : -15 - +70 degrees</a:t>
            </a:r>
          </a:p>
          <a:p>
            <a:r>
              <a:rPr lang="en-US" altLang="ko-KR" sz="2000" dirty="0" smtClean="0"/>
              <a:t>Lens size sensor Diameter : 23mm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3972-61F4-4EDE-BEE9-8CB353D0C780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179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Code Example - PIR Sensor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3972-61F4-4EDE-BEE9-8CB353D0C780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Detect a person using PIR</a:t>
            </a:r>
          </a:p>
          <a:p>
            <a:pPr lvl="1"/>
            <a:r>
              <a:rPr lang="en-US" altLang="ko-KR" dirty="0" smtClean="0"/>
              <a:t>Turn on the led during 1s when</a:t>
            </a:r>
            <a:br>
              <a:rPr lang="en-US" altLang="ko-KR" dirty="0" smtClean="0"/>
            </a:br>
            <a:r>
              <a:rPr lang="en-US" altLang="ko-KR" dirty="0" smtClean="0"/>
              <a:t> PIR sensor detects person </a:t>
            </a:r>
            <a:br>
              <a:rPr lang="en-US" altLang="ko-KR" dirty="0" smtClean="0"/>
            </a:b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48064" y="1176892"/>
            <a:ext cx="3886200" cy="4638675"/>
            <a:chOff x="5119570" y="1176892"/>
            <a:chExt cx="3886200" cy="4638675"/>
          </a:xfrm>
        </p:grpSpPr>
        <p:pic>
          <p:nvPicPr>
            <p:cNvPr id="12" name="내용 개체 틀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19570" y="1176892"/>
              <a:ext cx="3886200" cy="4638675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5331055" y="4005064"/>
              <a:ext cx="2448272" cy="108012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38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Ultrasonic Sensor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/>
              <a:t>How </a:t>
            </a:r>
            <a:r>
              <a:rPr lang="en-US" altLang="ko-KR" b="1" dirty="0"/>
              <a:t>to </a:t>
            </a:r>
            <a:r>
              <a:rPr lang="en-US" altLang="ko-KR" b="1" dirty="0" smtClean="0"/>
              <a:t>use a </a:t>
            </a:r>
            <a:r>
              <a:rPr lang="en-US" altLang="ko-KR" b="1" dirty="0"/>
              <a:t>Ultrasonic sensor</a:t>
            </a:r>
            <a:endParaRPr lang="en-US" altLang="ko-KR" dirty="0"/>
          </a:p>
          <a:p>
            <a:pPr lvl="1"/>
            <a:r>
              <a:rPr lang="en-US" altLang="ko-KR" b="1" dirty="0"/>
              <a:t>Step 1:  </a:t>
            </a:r>
            <a:r>
              <a:rPr lang="en-US" altLang="ko-KR" dirty="0"/>
              <a:t>connect the sensor to Arduino</a:t>
            </a:r>
          </a:p>
          <a:p>
            <a:pPr lvl="2"/>
            <a:r>
              <a:rPr lang="en-US" altLang="ko-KR" dirty="0"/>
              <a:t>Voltage : </a:t>
            </a:r>
            <a:r>
              <a:rPr lang="en-US" altLang="ko-KR" dirty="0" smtClean="0"/>
              <a:t>5v</a:t>
            </a:r>
          </a:p>
          <a:p>
            <a:pPr lvl="1"/>
            <a:r>
              <a:rPr lang="en-US" altLang="ko-KR" b="1" dirty="0"/>
              <a:t>Step 2: </a:t>
            </a:r>
            <a:r>
              <a:rPr lang="en-US" altLang="ko-KR" dirty="0" smtClean="0"/>
              <a:t>remove the cap in the backward</a:t>
            </a:r>
          </a:p>
          <a:p>
            <a:pPr lvl="2"/>
            <a:r>
              <a:rPr lang="en-US" altLang="ko-KR" dirty="0" smtClean="0"/>
              <a:t>It makes that ultrasonic sensor operating Echo/Trigger mode.</a:t>
            </a:r>
            <a:endParaRPr lang="en-US" altLang="ko-KR" dirty="0"/>
          </a:p>
          <a:p>
            <a:pPr lvl="1"/>
            <a:r>
              <a:rPr lang="en-US" altLang="ko-KR" b="1" dirty="0" smtClean="0"/>
              <a:t>Step 3: </a:t>
            </a:r>
            <a:r>
              <a:rPr lang="en-US" altLang="ko-KR" dirty="0" smtClean="0"/>
              <a:t>Turn on the Arduino</a:t>
            </a:r>
          </a:p>
          <a:p>
            <a:pPr lvl="2"/>
            <a:r>
              <a:rPr lang="en-US" altLang="ko-KR" dirty="0" smtClean="0"/>
              <a:t>Attention : you have to connect the sensor to Arduino</a:t>
            </a:r>
            <a:endParaRPr lang="en-US" altLang="ko-KR" dirty="0"/>
          </a:p>
          <a:p>
            <a:pPr lvl="1"/>
            <a:r>
              <a:rPr lang="en-US" altLang="ko-KR" b="1" dirty="0"/>
              <a:t>Step </a:t>
            </a:r>
            <a:r>
              <a:rPr lang="en-US" altLang="ko-KR" b="1" dirty="0" smtClean="0"/>
              <a:t>4: </a:t>
            </a:r>
            <a:r>
              <a:rPr lang="en-US" altLang="ko-KR" dirty="0"/>
              <a:t>Checking detection result</a:t>
            </a:r>
          </a:p>
          <a:p>
            <a:pPr lvl="2"/>
            <a:r>
              <a:rPr lang="en-US" altLang="ko-KR" dirty="0"/>
              <a:t>Tools -&gt; Serial Monitor</a:t>
            </a:r>
          </a:p>
          <a:p>
            <a:pPr lvl="1"/>
            <a:endParaRPr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3972-61F4-4EDE-BEE9-8CB353D0C780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352" y="4135128"/>
            <a:ext cx="1144744" cy="204232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21494" y="4629032"/>
            <a:ext cx="504056" cy="216024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Voltage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21494" y="5251504"/>
            <a:ext cx="504056" cy="216024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Echo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21494" y="4940268"/>
            <a:ext cx="504056" cy="216024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Trigger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21494" y="5562740"/>
            <a:ext cx="504056" cy="216024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GND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t="36902" b="24721"/>
          <a:stretch/>
        </p:blipFill>
        <p:spPr>
          <a:xfrm>
            <a:off x="973526" y="4348858"/>
            <a:ext cx="2662370" cy="181644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t="23120" b="16401"/>
          <a:stretch/>
        </p:blipFill>
        <p:spPr>
          <a:xfrm>
            <a:off x="6521494" y="1433104"/>
            <a:ext cx="1872208" cy="113229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736729" y="2293928"/>
            <a:ext cx="13837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Echo/Trigger mode</a:t>
            </a:r>
            <a:endParaRPr lang="ko-KR" altLang="en-US" sz="1100" dirty="0"/>
          </a:p>
        </p:txBody>
      </p:sp>
      <p:cxnSp>
        <p:nvCxnSpPr>
          <p:cNvPr id="15" name="직선 연결선 14"/>
          <p:cNvCxnSpPr>
            <a:stCxn id="7" idx="3"/>
          </p:cNvCxnSpPr>
          <p:nvPr/>
        </p:nvCxnSpPr>
        <p:spPr>
          <a:xfrm>
            <a:off x="7025550" y="4737044"/>
            <a:ext cx="840066" cy="16343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9" idx="3"/>
          </p:cNvCxnSpPr>
          <p:nvPr/>
        </p:nvCxnSpPr>
        <p:spPr>
          <a:xfrm flipV="1">
            <a:off x="7025550" y="4989250"/>
            <a:ext cx="822310" cy="5903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8" idx="3"/>
          </p:cNvCxnSpPr>
          <p:nvPr/>
        </p:nvCxnSpPr>
        <p:spPr>
          <a:xfrm flipV="1">
            <a:off x="7025550" y="5060272"/>
            <a:ext cx="804555" cy="299244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10" idx="3"/>
            <a:endCxn id="6" idx="1"/>
          </p:cNvCxnSpPr>
          <p:nvPr/>
        </p:nvCxnSpPr>
        <p:spPr>
          <a:xfrm flipV="1">
            <a:off x="7025550" y="5157926"/>
            <a:ext cx="822310" cy="512826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endCxn id="10" idx="1"/>
          </p:cNvCxnSpPr>
          <p:nvPr/>
        </p:nvCxnSpPr>
        <p:spPr>
          <a:xfrm flipV="1">
            <a:off x="2771800" y="5670752"/>
            <a:ext cx="3749694" cy="216024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stCxn id="7" idx="1"/>
          </p:cNvCxnSpPr>
          <p:nvPr/>
        </p:nvCxnSpPr>
        <p:spPr>
          <a:xfrm flipH="1">
            <a:off x="2483767" y="4737044"/>
            <a:ext cx="4037727" cy="1041720"/>
          </a:xfrm>
          <a:prstGeom prst="line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 rot="5400000">
            <a:off x="2439106" y="5823426"/>
            <a:ext cx="229318" cy="13999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 rot="5400000">
            <a:off x="2587143" y="5836631"/>
            <a:ext cx="229318" cy="13999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 rot="5400000">
            <a:off x="2258877" y="4506289"/>
            <a:ext cx="229318" cy="220461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37" name="직선 연결선 36"/>
          <p:cNvCxnSpPr>
            <a:stCxn id="31" idx="1"/>
            <a:endCxn id="9" idx="1"/>
          </p:cNvCxnSpPr>
          <p:nvPr/>
        </p:nvCxnSpPr>
        <p:spPr>
          <a:xfrm>
            <a:off x="2373536" y="4501861"/>
            <a:ext cx="4147958" cy="546419"/>
          </a:xfrm>
          <a:prstGeom prst="line">
            <a:avLst/>
          </a:prstGeom>
          <a:ln w="28575">
            <a:solidFill>
              <a:srgbClr val="00B05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stCxn id="31" idx="1"/>
            <a:endCxn id="8" idx="1"/>
          </p:cNvCxnSpPr>
          <p:nvPr/>
        </p:nvCxnSpPr>
        <p:spPr>
          <a:xfrm>
            <a:off x="2373536" y="4501861"/>
            <a:ext cx="4147958" cy="857655"/>
          </a:xfrm>
          <a:prstGeom prst="line">
            <a:avLst/>
          </a:prstGeom>
          <a:ln w="28575">
            <a:solidFill>
              <a:srgbClr val="00B05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8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ko-KR" dirty="0" smtClean="0"/>
              <a:t>Arduino Sensors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dirty="0" smtClean="0"/>
              <a:t>Sensor type</a:t>
            </a:r>
          </a:p>
          <a:p>
            <a:pPr marL="36576" indent="0">
              <a:buNone/>
            </a:pPr>
            <a:endParaRPr lang="en-US" altLang="ko-KR" dirty="0" smtClean="0"/>
          </a:p>
          <a:p>
            <a:pPr>
              <a:buFont typeface="Wingdings" pitchFamily="2" charset="2"/>
              <a:buChar char="§"/>
            </a:pPr>
            <a:r>
              <a:rPr lang="en-US" altLang="ko-KR" dirty="0" smtClean="0"/>
              <a:t>Sensor Programming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dirty="0" smtClean="0"/>
              <a:t>Temperature and Humidity sensor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dirty="0" smtClean="0"/>
              <a:t>PIR sensor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dirty="0" smtClean="0"/>
              <a:t>Ultrasonic sensor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dirty="0" smtClean="0"/>
              <a:t>Practice</a:t>
            </a:r>
          </a:p>
          <a:p>
            <a:pPr marL="36576" indent="0">
              <a:buNone/>
            </a:pP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3972-61F4-4EDE-BEE9-8CB353D0C780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274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Ultrasonic </a:t>
            </a:r>
            <a:r>
              <a:rPr lang="en-US" altLang="ko-KR" dirty="0" smtClean="0"/>
              <a:t>Sensor Datasheet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/>
              <a:t>Specifications</a:t>
            </a:r>
          </a:p>
          <a:p>
            <a:pPr lvl="1"/>
            <a:r>
              <a:rPr lang="en-US" altLang="ko-KR" dirty="0" smtClean="0"/>
              <a:t> </a:t>
            </a:r>
            <a:r>
              <a:rPr lang="en-US" altLang="ko-KR" dirty="0"/>
              <a:t>Input voltage: 5V DC</a:t>
            </a:r>
          </a:p>
          <a:p>
            <a:pPr lvl="1"/>
            <a:r>
              <a:rPr lang="en-US" altLang="ko-KR" dirty="0" smtClean="0"/>
              <a:t> </a:t>
            </a:r>
            <a:r>
              <a:rPr lang="en-US" altLang="ko-KR" dirty="0"/>
              <a:t>Quiescent current: less than 2mA</a:t>
            </a:r>
          </a:p>
          <a:p>
            <a:pPr lvl="1"/>
            <a:r>
              <a:rPr lang="en-US" altLang="ko-KR" dirty="0" smtClean="0"/>
              <a:t> </a:t>
            </a:r>
            <a:r>
              <a:rPr lang="en-US" altLang="ko-KR" dirty="0"/>
              <a:t>Level output: 5V high</a:t>
            </a:r>
          </a:p>
          <a:p>
            <a:pPr lvl="1"/>
            <a:r>
              <a:rPr lang="en-US" altLang="ko-KR" dirty="0" smtClean="0"/>
              <a:t> </a:t>
            </a:r>
            <a:r>
              <a:rPr lang="en-US" altLang="ko-KR" dirty="0"/>
              <a:t>Level output: at the end of 0V</a:t>
            </a:r>
          </a:p>
          <a:p>
            <a:pPr lvl="1"/>
            <a:r>
              <a:rPr lang="en-US" altLang="ko-KR" dirty="0" smtClean="0"/>
              <a:t> </a:t>
            </a:r>
            <a:r>
              <a:rPr lang="en-US" altLang="ko-KR" dirty="0"/>
              <a:t>Induction angle: not more than 15 degrees</a:t>
            </a:r>
          </a:p>
          <a:p>
            <a:pPr lvl="1"/>
            <a:r>
              <a:rPr lang="en-US" altLang="ko-KR" dirty="0" smtClean="0"/>
              <a:t> Detection </a:t>
            </a:r>
            <a:r>
              <a:rPr lang="en-US" altLang="ko-KR" dirty="0"/>
              <a:t>distance: </a:t>
            </a:r>
            <a:r>
              <a:rPr lang="en-US" altLang="ko-KR" dirty="0" smtClean="0"/>
              <a:t>2cm - 450cm</a:t>
            </a:r>
            <a:endParaRPr lang="en-US" altLang="ko-KR" dirty="0"/>
          </a:p>
          <a:p>
            <a:pPr lvl="1"/>
            <a:r>
              <a:rPr lang="en-US" altLang="ko-KR" dirty="0" smtClean="0"/>
              <a:t> </a:t>
            </a:r>
            <a:r>
              <a:rPr lang="en-US" altLang="ko-KR" dirty="0"/>
              <a:t>Precision: up to 1mm</a:t>
            </a:r>
          </a:p>
          <a:p>
            <a:pPr lvl="1"/>
            <a:r>
              <a:rPr lang="en-US" altLang="ko-KR" dirty="0" smtClean="0"/>
              <a:t> </a:t>
            </a:r>
            <a:r>
              <a:rPr lang="en-US" altLang="ko-KR" dirty="0"/>
              <a:t>Dimensions: 4.4cm x 2.6cm x 1.4cm</a:t>
            </a:r>
          </a:p>
          <a:p>
            <a:pPr lvl="1"/>
            <a:r>
              <a:rPr lang="en-US" altLang="ko-KR" dirty="0" smtClean="0"/>
              <a:t> </a:t>
            </a:r>
            <a:r>
              <a:rPr lang="en-US" altLang="ko-KR" dirty="0"/>
              <a:t>Weight: </a:t>
            </a:r>
            <a:r>
              <a:rPr lang="en-US" altLang="ko-KR" dirty="0" smtClean="0"/>
              <a:t>43g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3972-61F4-4EDE-BEE9-8CB353D0C780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925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Ultrasonic sensor </a:t>
            </a:r>
            <a:r>
              <a:rPr lang="en-US" altLang="ko-KR" sz="2200" dirty="0" smtClean="0"/>
              <a:t>Code </a:t>
            </a:r>
            <a:r>
              <a:rPr lang="en-US" altLang="ko-KR" sz="2200" dirty="0"/>
              <a:t>example</a:t>
            </a:r>
            <a:endParaRPr lang="ko-KR" altLang="en-US" sz="2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3972-61F4-4EDE-BEE9-8CB353D0C780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12776"/>
            <a:ext cx="8359599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2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3972-61F4-4EDE-BEE9-8CB353D0C780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Practice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945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Practice #</a:t>
            </a:r>
            <a:r>
              <a:rPr lang="en-US" altLang="ko-KR" dirty="0"/>
              <a:t>1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/>
              <a:t>Find a distance between ultrasonic sensor and you</a:t>
            </a:r>
            <a:endParaRPr lang="en-US" altLang="ko-KR" b="1" dirty="0"/>
          </a:p>
          <a:p>
            <a:pPr lvl="1"/>
            <a:r>
              <a:rPr lang="en-US" altLang="ko-KR" b="1" dirty="0"/>
              <a:t>Step </a:t>
            </a:r>
            <a:r>
              <a:rPr lang="en-US" altLang="ko-KR" b="1" dirty="0" smtClean="0"/>
              <a:t>1: </a:t>
            </a:r>
            <a:r>
              <a:rPr lang="en-US" altLang="ko-KR" dirty="0" smtClean="0"/>
              <a:t>Connect sensors to the bread board</a:t>
            </a:r>
            <a:endParaRPr lang="en-US" altLang="ko-KR" b="1" dirty="0" smtClean="0"/>
          </a:p>
          <a:p>
            <a:pPr lvl="1"/>
            <a:r>
              <a:rPr lang="en-US" altLang="ko-KR" b="1" dirty="0" smtClean="0"/>
              <a:t>Step 2: </a:t>
            </a:r>
            <a:r>
              <a:rPr lang="en-US" altLang="ko-KR" dirty="0" smtClean="0"/>
              <a:t>When you click the button, detects a person using PIR 		           sensor </a:t>
            </a:r>
          </a:p>
          <a:p>
            <a:pPr lvl="1"/>
            <a:r>
              <a:rPr lang="en-US" altLang="ko-KR" b="1" dirty="0" smtClean="0"/>
              <a:t>Step 3: </a:t>
            </a:r>
            <a:r>
              <a:rPr lang="en-US" altLang="ko-KR" dirty="0" smtClean="0"/>
              <a:t> When PIR sensor detects a person then shows distance                  	           between sensor and you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3972-61F4-4EDE-BEE9-8CB353D0C780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347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Practice #2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Make a Sonar radar with </a:t>
            </a:r>
            <a:r>
              <a:rPr lang="en-US" altLang="ko-KR" dirty="0"/>
              <a:t>u</a:t>
            </a:r>
            <a:r>
              <a:rPr lang="en-US" altLang="ko-KR" dirty="0" smtClean="0"/>
              <a:t>ltrasonic and </a:t>
            </a:r>
            <a:r>
              <a:rPr lang="en-US" altLang="ko-KR" dirty="0" smtClean="0"/>
              <a:t>motor</a:t>
            </a:r>
          </a:p>
          <a:p>
            <a:pPr lvl="1"/>
            <a:r>
              <a:rPr lang="en-US" altLang="ko-KR" dirty="0" smtClean="0"/>
              <a:t>Servo motor </a:t>
            </a:r>
            <a:r>
              <a:rPr lang="en-US" altLang="ko-KR" dirty="0" smtClean="0">
                <a:sym typeface="Wingdings" panose="05000000000000000000" pitchFamily="2" charset="2"/>
              </a:rPr>
              <a:t> Tower Pro SG-5010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www.arduino.cc/en/Tutorial/Sweep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Rotate 360 degree left and right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3972-61F4-4EDE-BEE9-8CB353D0C780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5724128" y="2530720"/>
            <a:ext cx="2448272" cy="4210648"/>
            <a:chOff x="3635896" y="2746744"/>
            <a:chExt cx="2448272" cy="4210648"/>
          </a:xfrm>
        </p:grpSpPr>
        <p:pic>
          <p:nvPicPr>
            <p:cNvPr id="1026" name="Picture 2" descr="sg5010 arduino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5896" y="4509120"/>
              <a:ext cx="2448272" cy="2448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직선 연결선 3"/>
            <p:cNvCxnSpPr/>
            <p:nvPr/>
          </p:nvCxnSpPr>
          <p:spPr>
            <a:xfrm>
              <a:off x="4974770" y="2746744"/>
              <a:ext cx="0" cy="2520280"/>
            </a:xfrm>
            <a:prstGeom prst="line">
              <a:avLst/>
            </a:prstGeom>
            <a:ln w="38100">
              <a:solidFill>
                <a:srgbClr val="FFC00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4444728" y="2476152"/>
              <a:ext cx="1144744" cy="2042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263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3972-61F4-4EDE-BEE9-8CB353D0C780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98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3972-61F4-4EDE-BEE9-8CB353D0C780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Arduino Sensors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929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Various Sensors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Arduino can be utilized to connect a variety of sensors.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3972-61F4-4EDE-BEE9-8CB353D0C780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467544" y="2132856"/>
            <a:ext cx="8496300" cy="3569196"/>
            <a:chOff x="466726" y="3212976"/>
            <a:chExt cx="8496300" cy="27051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6726" y="3212976"/>
              <a:ext cx="8496300" cy="27051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095106" y="5547315"/>
              <a:ext cx="15712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/>
                <a:t>PIR sensor Module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342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Sensor Type – Analog/Digital (1/2)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Sensors are usually classified into two – analog &amp; digital</a:t>
            </a:r>
          </a:p>
          <a:p>
            <a:pPr lvl="1"/>
            <a:r>
              <a:rPr lang="en-US" altLang="ko-KR" dirty="0" smtClean="0"/>
              <a:t>Analog – infinite possibilities, continuous data (e.g., sound, smell, etc.)</a:t>
            </a:r>
          </a:p>
          <a:p>
            <a:pPr lvl="1"/>
            <a:r>
              <a:rPr lang="en-US" altLang="ko-KR" dirty="0" smtClean="0"/>
              <a:t>Digital – finite, discrete data (e.g., infrared, switch, button, etc.)</a:t>
            </a:r>
          </a:p>
          <a:p>
            <a:endParaRPr lang="en-US" altLang="ko-KR" dirty="0"/>
          </a:p>
          <a:p>
            <a:pPr marL="36576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3972-61F4-4EDE-BEE9-8CB353D0C780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662032"/>
              </p:ext>
            </p:extLst>
          </p:nvPr>
        </p:nvGraphicFramePr>
        <p:xfrm>
          <a:off x="1115616" y="3068960"/>
          <a:ext cx="6912768" cy="2131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6384"/>
                <a:gridCol w="3456384"/>
              </a:tblGrid>
              <a:tr h="5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Analog Sensor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Digital Sensor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53285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/>
                        <a:t>Light</a:t>
                      </a:r>
                      <a:r>
                        <a:rPr lang="en-US" altLang="ko-KR" baseline="0" dirty="0" smtClean="0"/>
                        <a:t> sensor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/>
                        <a:t>Switch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53285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/>
                        <a:t>Sound sensor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/>
                        <a:t>Button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53285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/>
                        <a:t>Pressure sensor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/>
                        <a:t>Infrared</a:t>
                      </a:r>
                      <a:r>
                        <a:rPr lang="en-US" altLang="ko-KR" baseline="0" dirty="0" smtClean="0"/>
                        <a:t> sensor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3609593"/>
            <a:ext cx="1236539" cy="5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633900" y="3719028"/>
            <a:ext cx="528266" cy="13883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693667" y="4523357"/>
            <a:ext cx="522629" cy="84074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7750" y="3518100"/>
            <a:ext cx="463732" cy="61190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1380" y="4114896"/>
            <a:ext cx="720080" cy="58416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4288" y="4725144"/>
            <a:ext cx="720079" cy="52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4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Sensor Type – Analog/Digital (2/2)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However, some sensors operate in both way</a:t>
            </a:r>
          </a:p>
          <a:p>
            <a:pPr lvl="1"/>
            <a:r>
              <a:rPr lang="en-US" altLang="ko-KR" dirty="0" smtClean="0"/>
              <a:t>Accelerometer, temperature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 smtClean="0"/>
              <a:t>Analog sensors have fixed data reading rate by the manufacturer</a:t>
            </a:r>
          </a:p>
          <a:p>
            <a:endParaRPr lang="en-US" altLang="ko-KR" dirty="0"/>
          </a:p>
          <a:p>
            <a:r>
              <a:rPr lang="en-US" altLang="ko-KR" dirty="0" smtClean="0"/>
              <a:t>Users can configure data reading rate in digital sensors by using IC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3972-61F4-4EDE-BEE9-8CB353D0C780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602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Sensor Type – </a:t>
            </a:r>
            <a:r>
              <a:rPr lang="en-US" altLang="ko-KR" dirty="0" err="1" smtClean="0"/>
              <a:t>Input/Output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Furthermore, we can classify the sensors into another way – Input &amp; Output</a:t>
            </a:r>
          </a:p>
          <a:p>
            <a:pPr lvl="1"/>
            <a:r>
              <a:rPr lang="en-US" altLang="ko-KR" dirty="0" smtClean="0"/>
              <a:t>Input – switch, button, pressure, sound, etc.</a:t>
            </a:r>
          </a:p>
          <a:p>
            <a:pPr lvl="1"/>
            <a:r>
              <a:rPr lang="en-US" altLang="ko-KR" dirty="0" smtClean="0"/>
              <a:t>Output – LED, text LCD, etc.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3972-61F4-4EDE-BEE9-8CB353D0C780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499197"/>
              </p:ext>
            </p:extLst>
          </p:nvPr>
        </p:nvGraphicFramePr>
        <p:xfrm>
          <a:off x="1115616" y="3187224"/>
          <a:ext cx="6912768" cy="2131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6384"/>
                <a:gridCol w="3456384"/>
              </a:tblGrid>
              <a:tr h="5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Input Sensor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Output Sensor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53285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/>
                        <a:t>Switch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/>
                        <a:t>LED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53285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/>
                        <a:t>Button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/>
                        <a:t>Text</a:t>
                      </a:r>
                      <a:r>
                        <a:rPr lang="en-US" altLang="ko-KR" baseline="0" dirty="0" smtClean="0"/>
                        <a:t> LCD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53285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/>
                        <a:t>Pressure sensor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/>
                        <a:t>Speaker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236" y="3636364"/>
            <a:ext cx="463732" cy="61190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4233160"/>
            <a:ext cx="720080" cy="58416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890314" y="4619522"/>
            <a:ext cx="522629" cy="84074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8304" y="3645024"/>
            <a:ext cx="648072" cy="6689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V="1">
            <a:off x="6804248" y="4077072"/>
            <a:ext cx="1296144" cy="833928"/>
          </a:xfrm>
          <a:prstGeom prst="rect">
            <a:avLst/>
          </a:prstGeom>
        </p:spPr>
      </p:pic>
      <p:pic>
        <p:nvPicPr>
          <p:cNvPr id="1026" name="Picture 2" descr="speaker sensor에 대한 이미지 검색결과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6400" b="81200" l="9067" r="46400">
                        <a14:foregroundMark x1="20267" y1="44800" x2="36000" y2="74800"/>
                        <a14:backgroundMark x1="53467" y1="45467" x2="88667" y2="78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57" t="41090" r="48967" b="20938"/>
          <a:stretch/>
        </p:blipFill>
        <p:spPr bwMode="auto">
          <a:xfrm>
            <a:off x="7187641" y="4746012"/>
            <a:ext cx="648072" cy="54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61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Arduino sensor specification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3972-61F4-4EDE-BEE9-8CB353D0C780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/>
              <a:t>Temperature and humidity sensor</a:t>
            </a:r>
          </a:p>
          <a:p>
            <a:pPr lvl="1"/>
            <a:r>
              <a:rPr lang="en-US" altLang="ko-KR" dirty="0" smtClean="0"/>
              <a:t>Low-cost digital temperature and humidity sensor</a:t>
            </a:r>
          </a:p>
          <a:p>
            <a:pPr lvl="1"/>
            <a:r>
              <a:rPr lang="en-US" altLang="ko-KR" dirty="0" smtClean="0"/>
              <a:t>20-80% humidity readings with </a:t>
            </a:r>
            <a:r>
              <a:rPr lang="en-US" altLang="ko-KR" dirty="0"/>
              <a:t>± </a:t>
            </a:r>
            <a:r>
              <a:rPr lang="en-US" altLang="ko-KR" dirty="0" smtClean="0"/>
              <a:t>5% accuracy</a:t>
            </a:r>
          </a:p>
          <a:p>
            <a:pPr lvl="1"/>
            <a:r>
              <a:rPr lang="en-US" altLang="ko-KR" dirty="0" smtClean="0"/>
              <a:t>0-50 °</a:t>
            </a:r>
            <a:r>
              <a:rPr lang="en-US" altLang="ko-KR" dirty="0"/>
              <a:t>C temperature readings ±2°C </a:t>
            </a:r>
            <a:r>
              <a:rPr lang="en-US" altLang="ko-KR" dirty="0" smtClean="0"/>
              <a:t>accuracy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3076" name="Picture 4" descr="temperature and humidity sensor arduino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9" t="16854" r="6043" b="9838"/>
          <a:stretch/>
        </p:blipFill>
        <p:spPr bwMode="auto">
          <a:xfrm>
            <a:off x="7158490" y="1268760"/>
            <a:ext cx="1229934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ht11 principle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86" y="2668402"/>
            <a:ext cx="5688550" cy="385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69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Arduino sensor specification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53972-61F4-4EDE-BEE9-8CB353D0C780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/>
              <a:t>PIR sensor (</a:t>
            </a:r>
            <a:r>
              <a:rPr lang="en-US" altLang="ko-KR" b="1" dirty="0"/>
              <a:t>Passive Infrared Sensor)</a:t>
            </a:r>
            <a:endParaRPr lang="en-US" altLang="ko-KR" b="1" dirty="0" smtClean="0"/>
          </a:p>
          <a:p>
            <a:pPr lvl="1"/>
            <a:r>
              <a:rPr lang="en-US" altLang="ko-KR" dirty="0" smtClean="0"/>
              <a:t>Detection distance is 2cm~450cm</a:t>
            </a:r>
          </a:p>
          <a:p>
            <a:pPr lvl="1"/>
            <a:r>
              <a:rPr lang="en-US" altLang="ko-KR" dirty="0" smtClean="0"/>
              <a:t>High precision up to 3mm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296" y="1340768"/>
            <a:ext cx="1229934" cy="1038225"/>
          </a:xfrm>
          <a:prstGeom prst="rect">
            <a:avLst/>
          </a:prstGeom>
        </p:spPr>
      </p:pic>
      <p:pic>
        <p:nvPicPr>
          <p:cNvPr id="8" name="Picture 2" descr="PIR-Motion-Sensor-How-It-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951" y="2870146"/>
            <a:ext cx="5577849" cy="313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11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biNeS Slide Format 2010">
  <a:themeElements>
    <a:clrScheme name="흐름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personal">
      <a:majorFont>
        <a:latin typeface="HY견고딕"/>
        <a:ea typeface="HY견고딕"/>
        <a:cs typeface=""/>
      </a:majorFont>
      <a:minorFont>
        <a:latin typeface="Arial"/>
        <a:ea typeface="HY중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8100">
          <a:solidFill>
            <a:srgbClr val="FF0000"/>
          </a:solidFill>
          <a:prstDash val="dash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UbiNeS Slide Format 2010</Template>
  <TotalTime>31044</TotalTime>
  <Words>717</Words>
  <Application>Microsoft Office PowerPoint</Application>
  <PresentationFormat>화면 슬라이드 쇼(4:3)</PresentationFormat>
  <Paragraphs>204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HY견고딕</vt:lpstr>
      <vt:lpstr>HY중고딕</vt:lpstr>
      <vt:lpstr>굴림</vt:lpstr>
      <vt:lpstr>맑은 고딕</vt:lpstr>
      <vt:lpstr>Arial</vt:lpstr>
      <vt:lpstr>Wingdings</vt:lpstr>
      <vt:lpstr>Wingdings 2</vt:lpstr>
      <vt:lpstr>UbiNeS Slide Format 2010</vt:lpstr>
      <vt:lpstr>Connecting Sensors to Arduino</vt:lpstr>
      <vt:lpstr>PowerPoint 프레젠테이션</vt:lpstr>
      <vt:lpstr>Arduino Sensors</vt:lpstr>
      <vt:lpstr>Various Sensors</vt:lpstr>
      <vt:lpstr>Sensor Type – Analog/Digital (1/2)</vt:lpstr>
      <vt:lpstr>Sensor Type – Analog/Digital (2/2)</vt:lpstr>
      <vt:lpstr>Sensor Type – Input/Output</vt:lpstr>
      <vt:lpstr>Arduino sensor specification</vt:lpstr>
      <vt:lpstr>Arduino sensor specification</vt:lpstr>
      <vt:lpstr>Arduino sensor specification</vt:lpstr>
      <vt:lpstr>Sensor Programming</vt:lpstr>
      <vt:lpstr>Temperature/Humidity Sensor</vt:lpstr>
      <vt:lpstr>Temperature/Humidity Sensor Datasheet</vt:lpstr>
      <vt:lpstr>Code Example – Temperature/Humidity Sensor  (1/2)</vt:lpstr>
      <vt:lpstr>Code Example – Temperature/Humidity Sensor  (2/2)</vt:lpstr>
      <vt:lpstr>PIR sensor (Passive Infrared Sensor)</vt:lpstr>
      <vt:lpstr>PIR Sensor Datasheet</vt:lpstr>
      <vt:lpstr>Code Example - PIR Sensor</vt:lpstr>
      <vt:lpstr>Ultrasonic Sensor</vt:lpstr>
      <vt:lpstr>Ultrasonic Sensor Datasheet</vt:lpstr>
      <vt:lpstr>Ultrasonic sensor Code example</vt:lpstr>
      <vt:lpstr>Practice</vt:lpstr>
      <vt:lpstr>Practice #1  </vt:lpstr>
      <vt:lpstr>Practice #2</vt:lpstr>
      <vt:lpstr>PowerPoint 프레젠테이션</vt:lpstr>
    </vt:vector>
  </TitlesOfParts>
  <Company>Organization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Multi-hop Transmission Opportunity in Wireless Multihop Networks</dc:title>
  <dc:creator>Owner</dc:creator>
  <cp:lastModifiedBy>임진혁</cp:lastModifiedBy>
  <cp:revision>1065</cp:revision>
  <cp:lastPrinted>2014-11-12T15:35:10Z</cp:lastPrinted>
  <dcterms:created xsi:type="dcterms:W3CDTF">2010-07-22T00:02:18Z</dcterms:created>
  <dcterms:modified xsi:type="dcterms:W3CDTF">2016-09-01T03:42:11Z</dcterms:modified>
</cp:coreProperties>
</file>